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4" r:id="rId4"/>
    <p:sldId id="305" r:id="rId5"/>
    <p:sldId id="259" r:id="rId6"/>
    <p:sldId id="343" r:id="rId7"/>
    <p:sldId id="346" r:id="rId8"/>
    <p:sldId id="347" r:id="rId9"/>
    <p:sldId id="342" r:id="rId10"/>
    <p:sldId id="344" r:id="rId11"/>
    <p:sldId id="345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35" r:id="rId21"/>
    <p:sldId id="336" r:id="rId22"/>
    <p:sldId id="337" r:id="rId23"/>
    <p:sldId id="338" r:id="rId24"/>
    <p:sldId id="339" r:id="rId25"/>
    <p:sldId id="340" r:id="rId26"/>
    <p:sldId id="272" r:id="rId27"/>
    <p:sldId id="274" r:id="rId28"/>
    <p:sldId id="312" r:id="rId29"/>
    <p:sldId id="273" r:id="rId30"/>
    <p:sldId id="275" r:id="rId31"/>
    <p:sldId id="313" r:id="rId32"/>
    <p:sldId id="276" r:id="rId33"/>
    <p:sldId id="375" r:id="rId34"/>
    <p:sldId id="374" r:id="rId35"/>
    <p:sldId id="376" r:id="rId36"/>
    <p:sldId id="377" r:id="rId37"/>
    <p:sldId id="378" r:id="rId38"/>
    <p:sldId id="359" r:id="rId39"/>
    <p:sldId id="360" r:id="rId40"/>
    <p:sldId id="361" r:id="rId41"/>
    <p:sldId id="362" r:id="rId42"/>
    <p:sldId id="363" r:id="rId43"/>
    <p:sldId id="348" r:id="rId44"/>
    <p:sldId id="321" r:id="rId45"/>
    <p:sldId id="322" r:id="rId46"/>
    <p:sldId id="323" r:id="rId47"/>
    <p:sldId id="349" r:id="rId48"/>
    <p:sldId id="351" r:id="rId49"/>
    <p:sldId id="352" r:id="rId50"/>
    <p:sldId id="353" r:id="rId51"/>
    <p:sldId id="387" r:id="rId52"/>
    <p:sldId id="354" r:id="rId53"/>
    <p:sldId id="370" r:id="rId54"/>
    <p:sldId id="371" r:id="rId55"/>
    <p:sldId id="372" r:id="rId56"/>
    <p:sldId id="373" r:id="rId57"/>
    <p:sldId id="364" r:id="rId58"/>
    <p:sldId id="365" r:id="rId59"/>
    <p:sldId id="366" r:id="rId60"/>
    <p:sldId id="367" r:id="rId61"/>
    <p:sldId id="368" r:id="rId62"/>
    <p:sldId id="369" r:id="rId63"/>
    <p:sldId id="329" r:id="rId64"/>
    <p:sldId id="330" r:id="rId65"/>
    <p:sldId id="331" r:id="rId66"/>
    <p:sldId id="355" r:id="rId67"/>
    <p:sldId id="356" r:id="rId68"/>
    <p:sldId id="357" r:id="rId69"/>
    <p:sldId id="358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2BD6-2C2E-48FE-8F32-AB871924F476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1760-FF88-42C6-A650-2DFA77326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mc.maa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AMC 8 Preparation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SDMC Fermat class</a:t>
            </a:r>
          </a:p>
          <a:p>
            <a:r>
              <a:rPr lang="en-US" dirty="0" smtClean="0"/>
              <a:t>Instructor: David Balmin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Triangles</a:t>
            </a:r>
            <a:endParaRPr lang="en-US" dirty="0"/>
          </a:p>
        </p:txBody>
      </p:sp>
      <p:pic>
        <p:nvPicPr>
          <p:cNvPr id="8" name="Content Placeholder 7" descr="Triangle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229600" cy="2286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Triangles</a:t>
            </a:r>
            <a:endParaRPr lang="en-US" dirty="0"/>
          </a:p>
        </p:txBody>
      </p:sp>
      <p:pic>
        <p:nvPicPr>
          <p:cNvPr id="4" name="Content Placeholder 3" descr="Triangle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56535"/>
            <a:ext cx="8229600" cy="321329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#9</a:t>
            </a:r>
            <a:endParaRPr lang="en-US" dirty="0"/>
          </a:p>
        </p:txBody>
      </p:sp>
      <p:pic>
        <p:nvPicPr>
          <p:cNvPr id="6" name="Content Placeholder 5" descr="P9 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752600"/>
            <a:ext cx="7886700" cy="4191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 ACD is isosceles.</a:t>
            </a:r>
          </a:p>
          <a:p>
            <a:r>
              <a:rPr lang="en-US" dirty="0" smtClean="0"/>
              <a:t>Therefore, angles ACD and ADC have equal measures.</a:t>
            </a:r>
          </a:p>
          <a:p>
            <a:r>
              <a:rPr lang="en-US" dirty="0" smtClean="0"/>
              <a:t>Triangle ACD is equilateral (60-60-60).</a:t>
            </a:r>
          </a:p>
          <a:p>
            <a:r>
              <a:rPr lang="en-US" dirty="0" smtClean="0"/>
              <a:t>The length of AC = 17.</a:t>
            </a:r>
          </a:p>
          <a:p>
            <a:r>
              <a:rPr lang="en-US" dirty="0" smtClean="0"/>
              <a:t>Answer (D).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information that sides AB and BC both have length 10 is irrelevant and is not used in the solution of this problem.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#13</a:t>
            </a:r>
            <a:endParaRPr lang="en-US" dirty="0"/>
          </a:p>
        </p:txBody>
      </p:sp>
      <p:pic>
        <p:nvPicPr>
          <p:cNvPr id="4" name="Content Placeholder 3" descr="P13 AMC 8 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325" y="1524000"/>
            <a:ext cx="7753350" cy="416798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rectangle FEDG in the lower left corner of polygon FEDCEF.</a:t>
            </a:r>
          </a:p>
          <a:p>
            <a:r>
              <a:rPr lang="en-US" dirty="0" smtClean="0"/>
              <a:t>The area of rectangle ABCG is 9*8 = 72.</a:t>
            </a:r>
          </a:p>
          <a:p>
            <a:r>
              <a:rPr lang="en-US" dirty="0" smtClean="0"/>
              <a:t>The area of rectangle FEDG is 72 – 52 = 20.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= FG = 9 -5 = 4.</a:t>
            </a:r>
          </a:p>
          <a:p>
            <a:r>
              <a:rPr lang="en-US" dirty="0" smtClean="0"/>
              <a:t>EF*4 = 20.</a:t>
            </a:r>
          </a:p>
          <a:p>
            <a:r>
              <a:rPr lang="en-US" dirty="0" smtClean="0"/>
              <a:t>EF = 5.</a:t>
            </a:r>
          </a:p>
          <a:p>
            <a:r>
              <a:rPr lang="en-US" dirty="0" smtClean="0"/>
              <a:t>DE + EF = 4 + 5 = 9.</a:t>
            </a:r>
          </a:p>
          <a:p>
            <a:r>
              <a:rPr lang="en-US" dirty="0" smtClean="0"/>
              <a:t>Answer: (C).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#23</a:t>
            </a:r>
            <a:endParaRPr lang="en-US" dirty="0"/>
          </a:p>
        </p:txBody>
      </p:sp>
      <p:pic>
        <p:nvPicPr>
          <p:cNvPr id="8" name="Content Placeholder 7" descr="P23 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087" y="1676400"/>
            <a:ext cx="7743825" cy="43433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Draw full square ADBC and full circle inscribed in this square.</a:t>
            </a:r>
          </a:p>
          <a:p>
            <a:r>
              <a:rPr lang="en-US" dirty="0" smtClean="0"/>
              <a:t>The area of the circle is 2*Pi * 2 = 4*Pi.</a:t>
            </a:r>
          </a:p>
          <a:p>
            <a:r>
              <a:rPr lang="en-US" dirty="0" smtClean="0"/>
              <a:t>Then, the radius of the circle is 2.</a:t>
            </a:r>
          </a:p>
          <a:p>
            <a:r>
              <a:rPr lang="en-US" dirty="0" smtClean="0"/>
              <a:t>Then, the side of square ADBC has length 4.</a:t>
            </a:r>
          </a:p>
          <a:p>
            <a:r>
              <a:rPr lang="en-US" dirty="0" smtClean="0"/>
              <a:t>The area of square ADBC is 16.</a:t>
            </a:r>
          </a:p>
          <a:p>
            <a:r>
              <a:rPr lang="en-US" dirty="0" smtClean="0"/>
              <a:t>The area of triangle ABC is 8.</a:t>
            </a:r>
          </a:p>
          <a:p>
            <a:r>
              <a:rPr lang="en-US" dirty="0" smtClean="0"/>
              <a:t>Answer: (B).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calculators are allowed at AMC tests.</a:t>
            </a:r>
          </a:p>
          <a:p>
            <a:r>
              <a:rPr lang="en-US" dirty="0" smtClean="0"/>
              <a:t>Approximately 10 first problems of each AMC 8 test can be solved without using pencil and paper.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Triangle ABC has side-lengths AB = 12, BC = 24, and AC = 18. Line segments BO and CO are bisectors of angles B and C of ∆ABC. Line segment MN goes through point O and is parallel to BC. What is the perimeter of ∆AMN?</a:t>
            </a:r>
          </a:p>
          <a:p>
            <a:pPr lvl="0">
              <a:buNone/>
            </a:pPr>
            <a:r>
              <a:rPr lang="en-US" dirty="0" smtClean="0"/>
              <a:t>   (A)  27      (B)  30      (C)  33        (D)  36    (E)  42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Triangle</a:t>
            </a:r>
            <a:endParaRPr lang="en-US" dirty="0"/>
          </a:p>
        </p:txBody>
      </p:sp>
      <p:pic>
        <p:nvPicPr>
          <p:cNvPr id="6" name="Content Placeholder 5" descr="Problem 5-4 Ba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3832860" cy="376412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The alternate interior angles between two parallel lines and a transversal line have equal measures.</a:t>
            </a:r>
          </a:p>
          <a:p>
            <a:endParaRPr lang="en-US" dirty="0" smtClean="0"/>
          </a:p>
          <a:p>
            <a:r>
              <a:rPr lang="en-US" dirty="0" smtClean="0"/>
              <a:t>So, ∠MOB = ∠OBC.</a:t>
            </a:r>
          </a:p>
          <a:p>
            <a:endParaRPr lang="en-US" dirty="0" smtClean="0"/>
          </a:p>
          <a:p>
            <a:r>
              <a:rPr lang="en-US" dirty="0" smtClean="0"/>
              <a:t>So, ∠MOB = ∠MBO.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triangle OMB is isosceles.</a:t>
            </a:r>
          </a:p>
          <a:p>
            <a:r>
              <a:rPr lang="en-US" dirty="0" smtClean="0"/>
              <a:t>MB = MO.</a:t>
            </a:r>
          </a:p>
          <a:p>
            <a:endParaRPr lang="en-US" dirty="0" smtClean="0"/>
          </a:p>
          <a:p>
            <a:r>
              <a:rPr lang="en-US" dirty="0" smtClean="0"/>
              <a:t>For the same reason, NC = NO.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perimeter of ∆AMN is:</a:t>
            </a:r>
          </a:p>
          <a:p>
            <a:pPr>
              <a:buNone/>
            </a:pPr>
            <a:r>
              <a:rPr lang="en-US" dirty="0" smtClean="0"/>
              <a:t>     AM + AN + MN = </a:t>
            </a:r>
          </a:p>
          <a:p>
            <a:pPr>
              <a:buNone/>
            </a:pPr>
            <a:r>
              <a:rPr lang="en-US" dirty="0" smtClean="0"/>
              <a:t>     AM + AN + MO + ON = </a:t>
            </a:r>
          </a:p>
          <a:p>
            <a:pPr>
              <a:buNone/>
            </a:pPr>
            <a:r>
              <a:rPr lang="en-US" dirty="0" smtClean="0"/>
              <a:t>    = AB + AC = </a:t>
            </a:r>
          </a:p>
          <a:p>
            <a:pPr>
              <a:buNone/>
            </a:pPr>
            <a:r>
              <a:rPr lang="en-US" dirty="0" smtClean="0"/>
              <a:t>    = 12 + 18 = 30.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Answer: (B)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the point of intersection of angle bisectors of a triangle is the “incenter” of that triangle.</a:t>
            </a:r>
          </a:p>
          <a:p>
            <a:endParaRPr lang="en-US" dirty="0" smtClean="0"/>
          </a:p>
          <a:p>
            <a:r>
              <a:rPr lang="en-US" dirty="0" smtClean="0"/>
              <a:t>Incenter is the center of the inscribed circle.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pic>
        <p:nvPicPr>
          <p:cNvPr id="4" name="Content Placeholder 3" descr="Eratosthe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212" y="2034381"/>
            <a:ext cx="6505575" cy="3657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Circa 200 BC, the Greek mathematician  Eratosthenes invented the brilliant method of measuring the circumference of Earth, based on  his knowledge of geometry and astronomy. </a:t>
            </a:r>
          </a:p>
          <a:p>
            <a:r>
              <a:rPr lang="en-US" dirty="0" smtClean="0"/>
              <a:t>His method is a good example of finding the “smart way” instead of the “hard way” to solve a difficult problem.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shown in the diagram, he needed to measure the angle </a:t>
            </a:r>
            <a:r>
              <a:rPr lang="el-GR" dirty="0" smtClean="0"/>
              <a:t>φ</a:t>
            </a:r>
            <a:r>
              <a:rPr lang="en-US" dirty="0" smtClean="0"/>
              <a:t> between the two radii of the Earth pointing to the cities Alexandria and </a:t>
            </a:r>
            <a:r>
              <a:rPr lang="en-US" dirty="0" err="1" smtClean="0"/>
              <a:t>Syene</a:t>
            </a:r>
            <a:r>
              <a:rPr lang="en-US" dirty="0" smtClean="0"/>
              <a:t> in Egypt.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pic>
        <p:nvPicPr>
          <p:cNvPr id="4" name="Content Placeholder 3" descr="Earth Measur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400800" cy="4191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http://amc.maa.org</a:t>
            </a:r>
            <a:r>
              <a:rPr lang="en-US" dirty="0" smtClean="0"/>
              <a:t>: </a:t>
            </a:r>
          </a:p>
          <a:p>
            <a:r>
              <a:rPr lang="en-US" dirty="0" smtClean="0"/>
              <a:t>“AMC Archives” –&gt; “AMC 8” –&gt; “Brochure Sample Questions”</a:t>
            </a:r>
          </a:p>
          <a:p>
            <a:r>
              <a:rPr lang="en-US" dirty="0" smtClean="0"/>
              <a:t>Publications -&gt; “AMC 8 Math Club Package 2009” with the large collection of AMC problems and solutions.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direct (hard) way would have been to measure angle </a:t>
            </a:r>
            <a:r>
              <a:rPr lang="el-GR" dirty="0" smtClean="0"/>
              <a:t>φ</a:t>
            </a:r>
            <a:r>
              <a:rPr lang="en-US" dirty="0" smtClean="0"/>
              <a:t> from the center of the Earth.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But the smart way that </a:t>
            </a:r>
            <a:r>
              <a:rPr lang="en-US" dirty="0" smtClean="0"/>
              <a:t>Eratosthenes invented was to measure the same angle </a:t>
            </a:r>
            <a:r>
              <a:rPr lang="el-GR" dirty="0" smtClean="0"/>
              <a:t>φ</a:t>
            </a:r>
            <a:r>
              <a:rPr lang="en-US" dirty="0" smtClean="0"/>
              <a:t> between the sun ray and the lighthouse in Alexandria at noon time on the day of summer solstice, when the Sun was at the zenith in </a:t>
            </a:r>
            <a:r>
              <a:rPr lang="en-US" dirty="0" err="1" smtClean="0"/>
              <a:t>Syene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geometry of parallel lines, he calculated that the distance from Alexandria to </a:t>
            </a:r>
            <a:r>
              <a:rPr lang="en-US" dirty="0" err="1" smtClean="0"/>
              <a:t>Syene</a:t>
            </a:r>
            <a:r>
              <a:rPr lang="en-US" dirty="0" smtClean="0"/>
              <a:t> must be ≈ 7/360 of the total circumference of the Earth.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Eratosthenes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measurement of the distance between Alexandria and Syene was based on the estimated average speed of a caravan of camels that traveled this distance. </a:t>
            </a:r>
          </a:p>
          <a:p>
            <a:r>
              <a:rPr lang="en-US" dirty="0"/>
              <a:t>I</a:t>
            </a:r>
            <a:r>
              <a:rPr lang="en-US" dirty="0" smtClean="0"/>
              <a:t>t is generally believed that Eratosthenes' value corresponds to between 39,690 km and 46,620 km., which is now measured at 40,008 km. Eratosthenes result is surprisingly accurate.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on a Grid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that the grids in both diagrams consist of straight lines that form squares of  the same size, how can it be explained that the second figure has a hole?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on a Grid Problem</a:t>
            </a:r>
            <a:endParaRPr lang="en-US" dirty="0"/>
          </a:p>
        </p:txBody>
      </p:sp>
      <p:pic>
        <p:nvPicPr>
          <p:cNvPr id="10" name="Content Placeholder 9" descr="Problem 5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1150" y="1600200"/>
            <a:ext cx="4161700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on a Grid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composition of two hexagons in the first figure forms a rectangle with dimensions 5x3 = 15.</a:t>
            </a:r>
          </a:p>
          <a:p>
            <a:r>
              <a:rPr lang="en-US" dirty="0" smtClean="0"/>
              <a:t>The composition of the same two hexagons in the second figure forms a rectangle with dimensions 8x2 = 16. </a:t>
            </a:r>
          </a:p>
          <a:p>
            <a:r>
              <a:rPr lang="en-US" dirty="0" smtClean="0"/>
              <a:t>16 – 15 = 1 explains the extra square.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on a Grid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combined figures in the diagrams look like triangles, but they are not!</a:t>
            </a:r>
          </a:p>
          <a:p>
            <a:r>
              <a:rPr lang="en-US" dirty="0" smtClean="0"/>
              <a:t>They are quadrilaterals.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Count squares along each horizontal and vertical side of all four parts inside each figure.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on a Grid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four geometrical shapes (except one extra square in the second figure) have the same dimensions in both diagrams.</a:t>
            </a:r>
          </a:p>
          <a:p>
            <a:r>
              <a:rPr lang="en-US" dirty="0" smtClean="0"/>
              <a:t>It proves that the combined figures cannot be triangles. Otherwise, their areas would be equal which would make the existence of an extra square inside one of them impossible.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</a:t>
            </a:r>
          </a:p>
          <a:p>
            <a:r>
              <a:rPr lang="en-US" smtClean="0"/>
              <a:t>Outcomes – Sample space</a:t>
            </a:r>
            <a:endParaRPr lang="en-US" dirty="0" smtClean="0"/>
          </a:p>
          <a:p>
            <a:r>
              <a:rPr lang="en-US" dirty="0" smtClean="0"/>
              <a:t>Probability of the desired event: P</a:t>
            </a:r>
          </a:p>
          <a:p>
            <a:r>
              <a:rPr lang="en-US" dirty="0" smtClean="0"/>
              <a:t>The number of all possible outcomes: N</a:t>
            </a:r>
          </a:p>
          <a:p>
            <a:r>
              <a:rPr lang="en-US" dirty="0" smtClean="0"/>
              <a:t>The number of distinct ways (outcomes) the desired event can occur: M</a:t>
            </a:r>
          </a:p>
          <a:p>
            <a:r>
              <a:rPr lang="en-US" dirty="0" smtClean="0"/>
              <a:t>P = M / 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tossing a coin.</a:t>
            </a:r>
          </a:p>
          <a:p>
            <a:r>
              <a:rPr lang="en-US" dirty="0" smtClean="0"/>
              <a:t>All possible outcomes:  heads or tails.</a:t>
            </a:r>
          </a:p>
          <a:p>
            <a:r>
              <a:rPr lang="en-US" dirty="0" smtClean="0"/>
              <a:t>The desired event: a coin landing on heads.</a:t>
            </a:r>
          </a:p>
          <a:p>
            <a:r>
              <a:rPr lang="en-US" dirty="0" smtClean="0"/>
              <a:t>Probability of the desired event: 1/2.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to answer questions 1 through 15 of each test. </a:t>
            </a:r>
          </a:p>
          <a:p>
            <a:r>
              <a:rPr lang="en-US" dirty="0" smtClean="0"/>
              <a:t>Try to solve these problems as fast as you can.</a:t>
            </a:r>
          </a:p>
          <a:p>
            <a:r>
              <a:rPr lang="en-US" dirty="0" smtClean="0"/>
              <a:t>If you can quickly answer questions 1 through 15 correctly, concentrate on solving problems 16 through 25.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throwing a dice with 6 faces.</a:t>
            </a:r>
          </a:p>
          <a:p>
            <a:r>
              <a:rPr lang="en-US" dirty="0" smtClean="0"/>
              <a:t>All possible outcomes:  numbers 1 through 6.</a:t>
            </a:r>
          </a:p>
          <a:p>
            <a:r>
              <a:rPr lang="en-US" dirty="0" smtClean="0"/>
              <a:t>The desired event: an odd number.</a:t>
            </a:r>
          </a:p>
          <a:p>
            <a:r>
              <a:rPr lang="en-US" dirty="0" smtClean="0"/>
              <a:t>Probability of the desired event: 3/6 = 1/2.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3</a:t>
            </a:r>
            <a:endParaRPr lang="en-US" dirty="0"/>
          </a:p>
        </p:txBody>
      </p:sp>
      <p:pic>
        <p:nvPicPr>
          <p:cNvPr id="4" name="Content Placeholder 3" descr="Probabilit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2743200" cy="27432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target shooting.</a:t>
            </a:r>
          </a:p>
          <a:p>
            <a:r>
              <a:rPr lang="en-US" dirty="0" smtClean="0"/>
              <a:t>All possible outcomes: hitting target anywhere inside the big circle.</a:t>
            </a:r>
          </a:p>
          <a:p>
            <a:r>
              <a:rPr lang="en-US" dirty="0" smtClean="0"/>
              <a:t>The desired event: hitting target anywhere inside the small circle.</a:t>
            </a:r>
          </a:p>
          <a:p>
            <a:r>
              <a:rPr lang="en-US" dirty="0" smtClean="0"/>
              <a:t>Probability of the desired event: Pi*1 / Pi*9 = 1/9.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probability of guessing the correct answer to any question of AMC 8 test is 1/5.</a:t>
            </a:r>
          </a:p>
          <a:p>
            <a:r>
              <a:rPr lang="en-US" dirty="0" smtClean="0"/>
              <a:t>Probability can be perceived as the average frequency of the event in a long sequence of independent experiments.</a:t>
            </a:r>
          </a:p>
          <a:p>
            <a:r>
              <a:rPr lang="en-US" dirty="0" smtClean="0"/>
              <a:t>So, the expected frequency of correctly guessed answers is 1 out of 5 answers (or 5 out of 25 answers).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2003, Problem #8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3151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2003,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factors of 60: </a:t>
            </a:r>
          </a:p>
          <a:p>
            <a:pPr>
              <a:buNone/>
            </a:pPr>
            <a:r>
              <a:rPr lang="en-US" dirty="0" smtClean="0"/>
              <a:t>    1, 2, 3, 4, 5, 6, 10, 12, 15, 20, 30, 60.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number of all factors is 12.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2003,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all factors that are less than 7 is 6.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probability: 6/12 = 1/2.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Answer: (E).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32" y="1676400"/>
            <a:ext cx="79052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drawings can stop at drawing #2, drawing #3, or, “worst case”, drawing #4. </a:t>
            </a:r>
          </a:p>
          <a:p>
            <a:r>
              <a:rPr lang="en-US" dirty="0" smtClean="0"/>
              <a:t>Suppose that we complete all 5 drawings, regardless of the results of the first 4 drawings.</a:t>
            </a:r>
          </a:p>
          <a:p>
            <a:r>
              <a:rPr lang="en-US" dirty="0" smtClean="0"/>
              <a:t>We can define two mutually-exclusive results of the first 4 drawings: A and B.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A: all the white chips have been drawn during the first 4 drawings.</a:t>
            </a:r>
          </a:p>
          <a:p>
            <a:r>
              <a:rPr lang="en-US" dirty="0" smtClean="0"/>
              <a:t>Result B: all the red chips have been drawn during the first 4 drawings.</a:t>
            </a:r>
          </a:p>
          <a:p>
            <a:r>
              <a:rPr lang="en-US" dirty="0" smtClean="0"/>
              <a:t>Then, the question in this problem can be rephrased as:</a:t>
            </a:r>
          </a:p>
          <a:p>
            <a:pPr>
              <a:buNone/>
            </a:pPr>
            <a:r>
              <a:rPr lang="en-US" dirty="0" smtClean="0"/>
              <a:t>   “What is the probability of result A?”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focus in this class on solving several selected AMC 8 problems that are instructive and cover different topics.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will start with reviewing some math theory and methods that can help you solve AMC 8 test problems.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A is possible if and only if the remaining chip drawn in the 5</a:t>
            </a:r>
            <a:r>
              <a:rPr lang="en-US" baseline="30000" dirty="0" smtClean="0"/>
              <a:t>th</a:t>
            </a:r>
            <a:r>
              <a:rPr lang="en-US" dirty="0" smtClean="0"/>
              <a:t> drawing is red.</a:t>
            </a:r>
          </a:p>
          <a:p>
            <a:r>
              <a:rPr lang="en-US" dirty="0" smtClean="0"/>
              <a:t>Thus, the initial question in this problem can be further rephrased as:</a:t>
            </a:r>
          </a:p>
          <a:p>
            <a:pPr>
              <a:buNone/>
            </a:pPr>
            <a:r>
              <a:rPr lang="en-US" dirty="0" smtClean="0"/>
              <a:t>   “What is the probability that, as the result of all 5 drawings, the chip drawn in the 5</a:t>
            </a:r>
            <a:r>
              <a:rPr lang="en-US" baseline="30000" dirty="0" smtClean="0"/>
              <a:t>th</a:t>
            </a:r>
            <a:r>
              <a:rPr lang="en-US" dirty="0" smtClean="0"/>
              <a:t> drawing is red?”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Experiment: doing all 5 drawings.</a:t>
            </a:r>
          </a:p>
          <a:p>
            <a:r>
              <a:rPr lang="en-US" dirty="0" smtClean="0"/>
              <a:t>All possible outcomes: any red or any white chip in drawing #5.</a:t>
            </a:r>
          </a:p>
          <a:p>
            <a:r>
              <a:rPr lang="en-US" dirty="0" smtClean="0"/>
              <a:t>The desired event: any red chip in drawing #5.</a:t>
            </a:r>
          </a:p>
          <a:p>
            <a:r>
              <a:rPr lang="en-US" dirty="0" smtClean="0"/>
              <a:t>Total number of possible outcomes: 5.</a:t>
            </a:r>
          </a:p>
          <a:p>
            <a:r>
              <a:rPr lang="en-US" dirty="0" smtClean="0"/>
              <a:t>Total number of ways the desired event can occur: 3.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 2001, Problem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that a red chip is drawn in the 5</a:t>
            </a:r>
            <a:r>
              <a:rPr lang="en-US" baseline="30000" dirty="0" smtClean="0"/>
              <a:t>th</a:t>
            </a:r>
            <a:r>
              <a:rPr lang="en-US" dirty="0" smtClean="0"/>
              <a:t> drawing is 3/5.</a:t>
            </a:r>
          </a:p>
          <a:p>
            <a:r>
              <a:rPr lang="en-US" dirty="0" smtClean="0"/>
              <a:t>Answer: (D).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of all, we need to calculate the minimum number of people in the room.</a:t>
            </a:r>
          </a:p>
          <a:p>
            <a:r>
              <a:rPr lang="en-US" dirty="0" smtClean="0"/>
              <a:t>The fractions 2/5 and 3/4 correspond to the numbers of people wearing gloves and hats respectively.</a:t>
            </a:r>
          </a:p>
          <a:p>
            <a:r>
              <a:rPr lang="en-US" dirty="0" smtClean="0"/>
              <a:t>The minimum number of people in the room equals the least common denominator of these two fractions: 20.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can calculate the number of people wearing gloves, 20 * 2/5 = 8,</a:t>
            </a:r>
          </a:p>
          <a:p>
            <a:r>
              <a:rPr lang="en-US" dirty="0" smtClean="0"/>
              <a:t>and the number of people wearing hats, </a:t>
            </a:r>
          </a:p>
          <a:p>
            <a:pPr>
              <a:buNone/>
            </a:pPr>
            <a:r>
              <a:rPr lang="en-US" dirty="0" smtClean="0"/>
              <a:t>    20 * 3/4 = 15.</a:t>
            </a:r>
          </a:p>
          <a:p>
            <a:r>
              <a:rPr lang="en-US" dirty="0" smtClean="0"/>
              <a:t>We can use the “worst case” method to answer the question of the problem.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2010, Problem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“best case”, 8 people wear both gloves and a hat, 7 people wear hats and no gloves, and 5 people wear neither gloves nor hats.</a:t>
            </a:r>
          </a:p>
          <a:p>
            <a:r>
              <a:rPr lang="en-US" dirty="0" smtClean="0"/>
              <a:t>However, in the “worst case”, 3 people must wear both gloves and a hat; then 5 people wear gloves and no hats, and 12 people wear hats and no gloves. </a:t>
            </a:r>
          </a:p>
          <a:p>
            <a:r>
              <a:rPr lang="en-US" dirty="0" smtClean="0"/>
              <a:t>Answer: (A).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start from the end and work backward. </a:t>
            </a:r>
          </a:p>
          <a:p>
            <a:r>
              <a:rPr lang="en-US" dirty="0" smtClean="0"/>
              <a:t>Since the only available operations are “+1” and “*2”, the reverse operations are “-1” and “/2”.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Clearly, we want to divide 200 by 2 and continue to repeat this operation as long as the result numbers are even.</a:t>
            </a:r>
          </a:p>
          <a:p>
            <a:r>
              <a:rPr lang="en-US" dirty="0" smtClean="0"/>
              <a:t>We get numbers 100, 50, 25.</a:t>
            </a:r>
          </a:p>
          <a:p>
            <a:r>
              <a:rPr lang="en-US" dirty="0" smtClean="0"/>
              <a:t>Since 25 is odd, the only choice is to subtract 1. We get 24.</a:t>
            </a:r>
          </a:p>
          <a:p>
            <a:r>
              <a:rPr lang="en-US" dirty="0" smtClean="0"/>
              <a:t>Now, we can start dividing numbers by 2 again. We get numbers 12, 6, 3.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pic>
        <p:nvPicPr>
          <p:cNvPr id="8" name="Content Placeholder 7" descr="Triangles 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447800"/>
            <a:ext cx="3259836" cy="384946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is odd. So, the last two reversed operations result in numbers 2 and 1.</a:t>
            </a:r>
          </a:p>
          <a:p>
            <a:r>
              <a:rPr lang="en-US" dirty="0" smtClean="0"/>
              <a:t>Now, we can write the same numbers in the ascending order and count the forward operations: 1, 2, 3, 6, 12, 24, 25, 50, 100, 200.</a:t>
            </a:r>
          </a:p>
          <a:p>
            <a:r>
              <a:rPr lang="en-US" dirty="0" smtClean="0"/>
              <a:t>The number of operations is 9.</a:t>
            </a:r>
          </a:p>
          <a:p>
            <a:r>
              <a:rPr lang="en-US" dirty="0" smtClean="0"/>
              <a:t>Answer: (B)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 that 8 operations suggested in answer (A) cannot result in 200.</a:t>
            </a:r>
          </a:p>
          <a:p>
            <a:r>
              <a:rPr lang="en-US" dirty="0" smtClean="0"/>
              <a:t>If all 8 operations are “*2”: </a:t>
            </a:r>
          </a:p>
          <a:p>
            <a:pPr>
              <a:buNone/>
            </a:pPr>
            <a:r>
              <a:rPr lang="en-US" dirty="0" smtClean="0"/>
              <a:t>    2*2*2*2*2*2*2*2 = 256 &gt; 200</a:t>
            </a:r>
          </a:p>
          <a:p>
            <a:r>
              <a:rPr lang="en-US" dirty="0" smtClean="0"/>
              <a:t>If we replace any one operation “*2” with “+1”:</a:t>
            </a:r>
          </a:p>
          <a:p>
            <a:pPr>
              <a:buNone/>
            </a:pPr>
            <a:r>
              <a:rPr lang="en-US" dirty="0" smtClean="0"/>
              <a:t>   3*64 = 192 &lt; 200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5*32 = 160 &lt; 200</a:t>
            </a:r>
          </a:p>
          <a:p>
            <a:pPr>
              <a:buNone/>
            </a:pPr>
            <a:r>
              <a:rPr lang="en-US" dirty="0" smtClean="0"/>
              <a:t>   9*16 = 144 &lt; 200</a:t>
            </a:r>
          </a:p>
          <a:p>
            <a:pPr>
              <a:buNone/>
            </a:pPr>
            <a:r>
              <a:rPr lang="en-US" dirty="0" smtClean="0"/>
              <a:t>   17*8 = 136 &lt; 200</a:t>
            </a:r>
          </a:p>
          <a:p>
            <a:pPr>
              <a:buNone/>
            </a:pPr>
            <a:r>
              <a:rPr lang="en-US" dirty="0" smtClean="0"/>
              <a:t>   33*4 = 132 &lt; 200</a:t>
            </a:r>
          </a:p>
          <a:p>
            <a:pPr>
              <a:buNone/>
            </a:pPr>
            <a:r>
              <a:rPr lang="en-US" dirty="0" smtClean="0"/>
              <a:t>   65*2 = 130 &lt; 200</a:t>
            </a:r>
          </a:p>
          <a:p>
            <a:r>
              <a:rPr lang="en-US" dirty="0" smtClean="0"/>
              <a:t>    It’s obvious that replacing one more “*2” operation with “+1” in any of these cases will only reduce the result.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#23</a:t>
            </a:r>
            <a:endParaRPr lang="en-US" dirty="0"/>
          </a:p>
        </p:txBody>
      </p:sp>
      <p:pic>
        <p:nvPicPr>
          <p:cNvPr id="8" name="Content Placeholder 7" descr="P23 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987" y="1981200"/>
            <a:ext cx="7820025" cy="2848769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dividing among 6 people, 4 coins are left. Add 2 coins to make the total divisible by 6.</a:t>
            </a:r>
          </a:p>
          <a:p>
            <a:r>
              <a:rPr lang="en-US" dirty="0" smtClean="0"/>
              <a:t>After dividing among 5 people, 3 coins are left. Again, add 2 coins to make the total divisible by 5.</a:t>
            </a:r>
          </a:p>
          <a:p>
            <a:r>
              <a:rPr lang="en-US" dirty="0" smtClean="0"/>
              <a:t>The LCM of 6 and 5 is 30.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12A 2006, Problem #23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coins in the box is 30 - 2 = 28.</a:t>
            </a:r>
          </a:p>
          <a:p>
            <a:r>
              <a:rPr lang="en-US" dirty="0" smtClean="0"/>
              <a:t>28 is divisible by 7.</a:t>
            </a:r>
          </a:p>
          <a:p>
            <a:r>
              <a:rPr lang="en-US" dirty="0" smtClean="0"/>
              <a:t>Answer: (A).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example of how the multiple-choice answers can be used creatively.</a:t>
            </a:r>
          </a:p>
          <a:p>
            <a:r>
              <a:rPr lang="en-US" dirty="0" smtClean="0"/>
              <a:t>Since we need to choose the formula that has  odd values for </a:t>
            </a:r>
            <a:r>
              <a:rPr lang="en-US" u="sng" dirty="0" smtClean="0"/>
              <a:t>all</a:t>
            </a:r>
            <a:r>
              <a:rPr lang="en-US" dirty="0" smtClean="0"/>
              <a:t> positive odd n and m, then one counter example for a given formula eliminates that formula.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simply calculate each formula in A, B, C, D, and E for n = 1 and m = 1, then A, B, C, and D produce even numbers and can be eliminated.</a:t>
            </a:r>
          </a:p>
          <a:p>
            <a:r>
              <a:rPr lang="en-US" dirty="0" smtClean="0"/>
              <a:t>Only the formula in answer E produces odd number that makes it the clear winner.</a:t>
            </a:r>
          </a:p>
          <a:p>
            <a:r>
              <a:rPr lang="en-US" dirty="0" smtClean="0"/>
              <a:t>Answer: (E).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8 2005, Problem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it is not hard to solve this problem using the rules of math for odd and even numbers.</a:t>
            </a:r>
          </a:p>
          <a:p>
            <a:r>
              <a:rPr lang="en-US" dirty="0" smtClean="0"/>
              <a:t>Whichever method works better for you during the test is fine, as long as it is correct.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pic>
        <p:nvPicPr>
          <p:cNvPr id="4" name="Content Placeholder 3" descr="Triangles 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4419600" cy="304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Inequality Theorem</a:t>
            </a:r>
            <a:endParaRPr lang="en-US" dirty="0"/>
          </a:p>
        </p:txBody>
      </p:sp>
      <p:pic>
        <p:nvPicPr>
          <p:cNvPr id="4" name="Content Placeholder 3" descr="Triangles 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570732" cy="36543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Equilateral and Isosceles Triangles</a:t>
            </a:r>
            <a:endParaRPr lang="en-US" dirty="0"/>
          </a:p>
        </p:txBody>
      </p:sp>
      <p:pic>
        <p:nvPicPr>
          <p:cNvPr id="14" name="Content Placeholder 13" descr="Triangl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096000" cy="2514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2485</Words>
  <Application>Microsoft Office PowerPoint</Application>
  <PresentationFormat>On-screen Show (4:3)</PresentationFormat>
  <Paragraphs>234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AMC 8 Preparation  </vt:lpstr>
      <vt:lpstr>Introduction</vt:lpstr>
      <vt:lpstr>Introduction</vt:lpstr>
      <vt:lpstr>Introduction</vt:lpstr>
      <vt:lpstr>Focus</vt:lpstr>
      <vt:lpstr>Triangles</vt:lpstr>
      <vt:lpstr>Triangles</vt:lpstr>
      <vt:lpstr>Triangle Inequality Theorem</vt:lpstr>
      <vt:lpstr>Equilateral and Isosceles Triangles</vt:lpstr>
      <vt:lpstr>Right Triangles</vt:lpstr>
      <vt:lpstr>Right Triangles</vt:lpstr>
      <vt:lpstr>AMC 8 2005, Problem #9</vt:lpstr>
      <vt:lpstr>AMC 8 2005, Problem #9</vt:lpstr>
      <vt:lpstr>AMC 8 2005, Problem #9</vt:lpstr>
      <vt:lpstr>AMC 8 2005, Problem #13</vt:lpstr>
      <vt:lpstr>AMC 8 2005, Problem #13</vt:lpstr>
      <vt:lpstr>AMC 8 2005, Problem #13</vt:lpstr>
      <vt:lpstr>AMC 8 2005, Problem #23</vt:lpstr>
      <vt:lpstr>AMC 8 2005, Problem #23</vt:lpstr>
      <vt:lpstr>Perimeter of a Triangle</vt:lpstr>
      <vt:lpstr>Perimeter of a Triangle</vt:lpstr>
      <vt:lpstr>Perimeter of a Triangle</vt:lpstr>
      <vt:lpstr>Perimeter of a Triangle</vt:lpstr>
      <vt:lpstr>Perimeter of a Triangle</vt:lpstr>
      <vt:lpstr>Perimeter of a Triangle</vt:lpstr>
      <vt:lpstr>Eratosthenes</vt:lpstr>
      <vt:lpstr>Eratosthenes</vt:lpstr>
      <vt:lpstr>Eratosthenes</vt:lpstr>
      <vt:lpstr>Eratosthenes</vt:lpstr>
      <vt:lpstr>Eratosthenes</vt:lpstr>
      <vt:lpstr>Eratosthenes</vt:lpstr>
      <vt:lpstr>Eratosthenes</vt:lpstr>
      <vt:lpstr>Geometry on a Grid Problem</vt:lpstr>
      <vt:lpstr>Geometry on a Grid Problem</vt:lpstr>
      <vt:lpstr>Geometry on a Grid Problem</vt:lpstr>
      <vt:lpstr>Geometry on a Grid Problem</vt:lpstr>
      <vt:lpstr>Geometry on a Grid Problem</vt:lpstr>
      <vt:lpstr>Probability</vt:lpstr>
      <vt:lpstr>Probability – Example 1</vt:lpstr>
      <vt:lpstr>Probability – Example 2</vt:lpstr>
      <vt:lpstr>Probability – Example 3</vt:lpstr>
      <vt:lpstr>Probability – Example 3</vt:lpstr>
      <vt:lpstr>Probability – Example 4</vt:lpstr>
      <vt:lpstr>AMC 12A 2003, Problem #8</vt:lpstr>
      <vt:lpstr>AMC 12A 2003, Problem #8</vt:lpstr>
      <vt:lpstr>AMC 12A 2003, Problem #8</vt:lpstr>
      <vt:lpstr>AMC 12 2001, Problem #11</vt:lpstr>
      <vt:lpstr>AMC 12 2001, Problem #11</vt:lpstr>
      <vt:lpstr>AMC 12 2001, Problem #11</vt:lpstr>
      <vt:lpstr>AMC 12 2001, Problem #11</vt:lpstr>
      <vt:lpstr>AMC 12 2001, Problem #11</vt:lpstr>
      <vt:lpstr>AMC 12 2001, Problem #11</vt:lpstr>
      <vt:lpstr>AMC 8 2010, Problem #20</vt:lpstr>
      <vt:lpstr>AMC 8 2010, Problem #20</vt:lpstr>
      <vt:lpstr>AMC 8 2010, Problem #20</vt:lpstr>
      <vt:lpstr>AMC 8 2010, Problem #20</vt:lpstr>
      <vt:lpstr>AMC 8 2005, Problem #24</vt:lpstr>
      <vt:lpstr>AMC 8 2005, Problem #24</vt:lpstr>
      <vt:lpstr>AMC 8 2005, Problem #24</vt:lpstr>
      <vt:lpstr>AMC 8 2005, Problem #24</vt:lpstr>
      <vt:lpstr>AMC 8 2005, Problem #24</vt:lpstr>
      <vt:lpstr>AMC 8 2005, Problem #24</vt:lpstr>
      <vt:lpstr>AMC 12A 2006, Problem #23</vt:lpstr>
      <vt:lpstr>AMC 12A 2006, Problem #23</vt:lpstr>
      <vt:lpstr>AMC 12A 2006, Problem #23</vt:lpstr>
      <vt:lpstr>AMC 8 2005, Problem #8</vt:lpstr>
      <vt:lpstr>AMC 8 2005, Problem #8</vt:lpstr>
      <vt:lpstr>AMC 8 2005, Problem #8</vt:lpstr>
      <vt:lpstr>AMC 8 2005, Problem #8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8 Preparation</dc:title>
  <dc:creator>David</dc:creator>
  <cp:lastModifiedBy>David</cp:lastModifiedBy>
  <cp:revision>279</cp:revision>
  <dcterms:created xsi:type="dcterms:W3CDTF">2011-10-11T14:50:45Z</dcterms:created>
  <dcterms:modified xsi:type="dcterms:W3CDTF">2011-10-23T02:46:04Z</dcterms:modified>
</cp:coreProperties>
</file>